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16" r:id="rId54"/>
    <p:sldId id="313" r:id="rId55"/>
    <p:sldId id="315" r:id="rId56"/>
    <p:sldId id="314" r:id="rId57"/>
    <p:sldId id="310" r:id="rId58"/>
    <p:sldId id="309" r:id="rId59"/>
    <p:sldId id="318" r:id="rId60"/>
    <p:sldId id="317" r:id="rId6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72" autoAdjust="0"/>
    <p:restoredTop sz="87338" autoAdjust="0"/>
  </p:normalViewPr>
  <p:slideViewPr>
    <p:cSldViewPr>
      <p:cViewPr varScale="1">
        <p:scale>
          <a:sx n="78" d="100"/>
          <a:sy n="78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583A0-ACF0-4D07-B80C-1ADD390AF818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A772-8D4E-4BF0-93E3-A24E22867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3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And it has been found that</a:t>
            </a:r>
            <a:r>
              <a:rPr lang="sv-SE" baseline="0" dirty="0" smtClean="0"/>
              <a:t> fetal exposure to the dutch famine </a:t>
            </a:r>
            <a:endParaRPr lang="sv-SE" dirty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These findings belong to a research field called</a:t>
            </a:r>
            <a:r>
              <a:rPr lang="sv-SE" baseline="0" dirty="0" smtClean="0"/>
              <a:t> developmental programming; linking events in very early life to health outcomes later in life</a:t>
            </a:r>
            <a:endParaRPr lang="sv-SE" dirty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Hejhej</a:t>
            </a:r>
            <a:endParaRPr lang="sv-S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altLang="ja-JP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Of the </a:t>
            </a:r>
            <a:r>
              <a:rPr lang="en-US" altLang="ja-JP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1-3 million </a:t>
            </a:r>
            <a:r>
              <a:rPr lang="en-US" altLang="ja-JP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Biafrans</a:t>
            </a:r>
            <a:r>
              <a:rPr lang="en-US" altLang="ja-JP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ja-JP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that is estimated to have lost their lives in the war, </a:t>
            </a:r>
            <a:r>
              <a:rPr lang="en-US" altLang="ja-JP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90</a:t>
            </a:r>
            <a:r>
              <a:rPr lang="en-US" altLang="ja-JP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%</a:t>
            </a:r>
            <a:r>
              <a:rPr lang="en-US" altLang="ja-JP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starved</a:t>
            </a:r>
            <a:r>
              <a:rPr lang="en-US" altLang="ja-JP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ja-JP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 death</a:t>
            </a:r>
            <a:endParaRPr lang="en-US" altLang="ja-JP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dirty="0" smtClean="0"/>
              <a:t>Hejhej</a:t>
            </a:r>
            <a:endParaRPr lang="sv-S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 smtClean="0"/>
              <a:t>Sound!</a:t>
            </a:r>
          </a:p>
          <a:p>
            <a:endParaRPr lang="sv-SE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3B3E36-FC5D-4BD8-ADCE-2FDCC94B652F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00F4CF-542D-4059-8D9C-A33CCB26E7B3}" type="slidenum">
              <a:rPr lang="sv-SE" smtClean="0"/>
              <a:pPr>
                <a:defRPr/>
              </a:pPr>
              <a:t>40</a:t>
            </a:fld>
            <a:endParaRPr lang="sv-S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FIX NUMBERS, FIND NEW PIC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13ED00-45A5-4AA4-8642-9D0EA0CE4670}" type="slidenum">
              <a:rPr lang="sv-SE" smtClean="0"/>
              <a:pPr>
                <a:defRPr/>
              </a:pPr>
              <a:t>41</a:t>
            </a:fld>
            <a:endParaRPr lang="sv-S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latin typeface="Verdana" pitchFamily="34" charset="0"/>
              </a:rPr>
              <a:t>of all new cases of diabetes expected to appear in the </a:t>
            </a:r>
            <a:r>
              <a:rPr lang="en-US" altLang="ja-JP" sz="1400" b="1" dirty="0" smtClean="0">
                <a:latin typeface="Verdana" pitchFamily="34" charset="0"/>
              </a:rPr>
              <a:t>developing countries </a:t>
            </a:r>
            <a:r>
              <a:rPr lang="en-US" altLang="ja-JP" sz="1200" dirty="0" smtClean="0">
                <a:latin typeface="Verdana" pitchFamily="34" charset="0"/>
              </a:rPr>
              <a:t>by 2025</a:t>
            </a:r>
            <a:endParaRPr lang="en-US" altLang="ja-JP" sz="1100" dirty="0" smtClean="0">
              <a:latin typeface="Verdana" pitchFamily="34" charset="0"/>
            </a:endParaRPr>
          </a:p>
          <a:p>
            <a:endParaRPr lang="ja-JP" altLang="ja-JP" dirty="0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1200" dirty="0" smtClean="0">
                <a:latin typeface="Verdana" pitchFamily="34" charset="0"/>
              </a:rPr>
              <a:t>of cardiovascular </a:t>
            </a:r>
          </a:p>
          <a:p>
            <a:pPr eaLnBrk="1" hangingPunct="1"/>
            <a:r>
              <a:rPr lang="en-US" altLang="ja-JP" sz="1200" dirty="0" smtClean="0">
                <a:latin typeface="Verdana" pitchFamily="34" charset="0"/>
              </a:rPr>
              <a:t>deaths worldwide will occur in developing countries </a:t>
            </a:r>
            <a:r>
              <a:rPr lang="en-US" altLang="ja-JP" sz="1200" b="1" dirty="0" smtClean="0">
                <a:latin typeface="Verdana" pitchFamily="34" charset="0"/>
              </a:rPr>
              <a:t>by 2030</a:t>
            </a:r>
            <a:endParaRPr lang="en-US" altLang="ja-JP" sz="1100" b="1" dirty="0">
              <a:latin typeface="Verdana" pitchFamily="34" charset="0"/>
            </a:endParaRPr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ヘッダー プレースホルダ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mtClean="0"/>
              <a:t>Hejhej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1200" b="1" dirty="0" smtClean="0">
                <a:solidFill>
                  <a:schemeClr val="bg1"/>
                </a:solidFill>
                <a:latin typeface="Verdana" pitchFamily="34" charset="0"/>
              </a:rPr>
              <a:t>low birth weight </a:t>
            </a:r>
          </a:p>
          <a:p>
            <a:pPr eaLnBrk="1" hangingPunct="1"/>
            <a:r>
              <a:rPr lang="en-US" altLang="ja-JP" sz="1200" b="1" dirty="0" smtClean="0">
                <a:solidFill>
                  <a:schemeClr val="bg1"/>
                </a:solidFill>
                <a:latin typeface="Verdana" pitchFamily="34" charset="0"/>
              </a:rPr>
              <a:t>infants yearly in the developing </a:t>
            </a:r>
          </a:p>
          <a:p>
            <a:pPr eaLnBrk="1" hangingPunct="1"/>
            <a:r>
              <a:rPr lang="en-US" altLang="ja-JP" sz="1200" b="1" dirty="0" smtClean="0">
                <a:solidFill>
                  <a:schemeClr val="bg1"/>
                </a:solidFill>
                <a:latin typeface="Verdana" pitchFamily="34" charset="0"/>
              </a:rPr>
              <a:t>countries</a:t>
            </a:r>
          </a:p>
          <a:p>
            <a:endParaRPr lang="ja-JP" altLang="ja-JP" dirty="0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smtClean="0"/>
              <a:t>Eradicate extreme poverty and hunger</a:t>
            </a:r>
          </a:p>
          <a:p>
            <a:r>
              <a:rPr lang="sv-SE" altLang="ja-JP" smtClean="0"/>
              <a:t>Reduce child mortality</a:t>
            </a:r>
          </a:p>
          <a:p>
            <a:pPr>
              <a:buFontTx/>
              <a:buChar char="-"/>
            </a:pPr>
            <a:r>
              <a:rPr lang="sv-SE" altLang="ja-JP" smtClean="0"/>
              <a:t>Improve maternal health</a:t>
            </a:r>
          </a:p>
          <a:p>
            <a:pPr>
              <a:buFontTx/>
              <a:buChar char="-"/>
            </a:pPr>
            <a:r>
              <a:rPr lang="en-US" smtClean="0"/>
              <a:t>Importance of food relief during </a:t>
            </a:r>
          </a:p>
          <a:p>
            <a:pPr>
              <a:buFontTx/>
              <a:buChar char="-"/>
            </a:pPr>
            <a:r>
              <a:rPr lang="en-US" smtClean="0"/>
              <a:t>humanitarian crisis and wars</a:t>
            </a:r>
          </a:p>
          <a:p>
            <a:pPr>
              <a:buFontTx/>
              <a:buChar char="-"/>
            </a:pPr>
            <a:endParaRPr lang="sv-SE" altLang="ja-JP" smtClean="0"/>
          </a:p>
          <a:p>
            <a:endParaRPr lang="sv-SE" altLang="ja-JP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smtClean="0"/>
              <a:t>Eradicate extreme poverty and hunger</a:t>
            </a:r>
          </a:p>
          <a:p>
            <a:r>
              <a:rPr lang="sv-SE" altLang="ja-JP" smtClean="0"/>
              <a:t>Reduce child mortality</a:t>
            </a:r>
          </a:p>
          <a:p>
            <a:pPr>
              <a:buFontTx/>
              <a:buChar char="-"/>
            </a:pPr>
            <a:r>
              <a:rPr lang="sv-SE" altLang="ja-JP" smtClean="0"/>
              <a:t>Improve maternal health</a:t>
            </a:r>
          </a:p>
          <a:p>
            <a:pPr>
              <a:buFontTx/>
              <a:buChar char="-"/>
            </a:pPr>
            <a:r>
              <a:rPr lang="en-US" smtClean="0"/>
              <a:t>Importance of food relief during </a:t>
            </a:r>
          </a:p>
          <a:p>
            <a:pPr>
              <a:buFontTx/>
              <a:buChar char="-"/>
            </a:pPr>
            <a:r>
              <a:rPr lang="en-US" smtClean="0"/>
              <a:t>humanitarian crisis and wars</a:t>
            </a:r>
          </a:p>
          <a:p>
            <a:pPr>
              <a:buFontTx/>
              <a:buChar char="-"/>
            </a:pPr>
            <a:endParaRPr lang="sv-SE" altLang="ja-JP" smtClean="0"/>
          </a:p>
          <a:p>
            <a:endParaRPr lang="sv-SE" altLang="ja-JP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 smtClean="0"/>
              <a:t>sounds</a:t>
            </a:r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Hejhej</a:t>
            </a:r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85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66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68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30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900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22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91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31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35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635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8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3A838-BF09-4FB6-9060-1E765FC9F404}" type="datetimeFigureOut">
              <a:rPr kumimoji="1" lang="ja-JP" altLang="en-US" smtClean="0"/>
              <a:t>2013/2/22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9B0C9-996D-4DFB-8AC4-619A0585BB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96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7" r:id="rId57"/>
    <p:sldLayoutId id="2147483708" r:id="rId58"/>
    <p:sldLayoutId id="2147483709" r:id="rId59"/>
    <p:sldLayoutId id="2147483710" r:id="rId60"/>
  </p:sldLayoutIdLst>
  <mc:AlternateContent xmlns:mc="http://schemas.openxmlformats.org/markup-compatibility/2006">
    <mc:Choice xmlns:p14="http://schemas.microsoft.com/office/powerpoint/2010/main" Requires="p14">
      <p:transition p14:dur="0" advTm="33774"/>
    </mc:Choice>
    <mc:Fallback>
      <p:transition advTm="33774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1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38.wav"/><Relationship Id="rId7" Type="http://schemas.openxmlformats.org/officeDocument/2006/relationships/oleObject" Target="../embeddings/oleObject1.bin"/><Relationship Id="rId2" Type="http://schemas.microsoft.com/office/2007/relationships/media" Target="../media/media38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9.wav"/><Relationship Id="rId7" Type="http://schemas.openxmlformats.org/officeDocument/2006/relationships/image" Target="../media/image37.png"/><Relationship Id="rId2" Type="http://schemas.microsoft.com/office/2007/relationships/media" Target="../media/media39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1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1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1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1.pn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1.pn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1.png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1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1.png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0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2749"/>
    </mc:Choice>
    <mc:Fallback>
      <p:transition advTm="32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log.kievukraine.info/uploaded_images/2892-788150.jp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0688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正方形/長方形 2"/>
          <p:cNvSpPr>
            <a:spLocks noChangeArrowheads="1"/>
          </p:cNvSpPr>
          <p:nvPr/>
        </p:nvSpPr>
        <p:spPr bwMode="auto">
          <a:xfrm>
            <a:off x="5643563" y="1214438"/>
            <a:ext cx="3000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sv-SE" sz="2400" b="1" dirty="0">
                <a:solidFill>
                  <a:schemeClr val="bg1"/>
                </a:solidFill>
                <a:latin typeface="Verdana" pitchFamily="34" charset="0"/>
              </a:rPr>
              <a:t>Hongerwinter</a:t>
            </a:r>
          </a:p>
          <a:p>
            <a:pPr algn="r"/>
            <a:r>
              <a:rPr lang="sv-SE" b="1" dirty="0">
                <a:solidFill>
                  <a:schemeClr val="bg1"/>
                </a:solidFill>
                <a:latin typeface="Verdana" pitchFamily="34" charset="0"/>
              </a:rPr>
              <a:t>1944</a:t>
            </a:r>
            <a:endParaRPr lang="sv-SE" sz="2400" b="1" dirty="0">
              <a:solidFill>
                <a:schemeClr val="bg1"/>
              </a:solidFill>
              <a:latin typeface="Verdana" pitchFamily="34" charset="0"/>
            </a:endParaRPr>
          </a:p>
          <a:p>
            <a:pPr algn="r"/>
            <a:endParaRPr lang="sv-SE" sz="2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5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1424"/>
    </mc:Choice>
    <mc:Fallback>
      <p:transition advTm="2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5298" y="3071810"/>
            <a:ext cx="2641528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607852" y="2428868"/>
            <a:ext cx="3321865" cy="4429132"/>
          </a:xfrm>
          <a:prstGeom prst="rect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5753" y="857232"/>
            <a:ext cx="71703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Svältexponering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fosterlivet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var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associerat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med  </a:t>
            </a:r>
          </a:p>
          <a:p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högt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blodtryck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</a:p>
          <a:p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och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pre-diabetes</a:t>
            </a:r>
            <a:endParaRPr lang="en-US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037087" y="5661248"/>
            <a:ext cx="23911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Verdana" pitchFamily="34" charset="0"/>
              </a:rPr>
              <a:t>Roseboom</a:t>
            </a:r>
            <a:r>
              <a:rPr lang="en-US" dirty="0">
                <a:latin typeface="Verdana" pitchFamily="34" charset="0"/>
              </a:rPr>
              <a:t> TJ et al</a:t>
            </a:r>
            <a:r>
              <a:rPr lang="en-US" dirty="0" smtClean="0">
                <a:latin typeface="Verdana" pitchFamily="34" charset="0"/>
              </a:rPr>
              <a:t>.</a:t>
            </a:r>
          </a:p>
          <a:p>
            <a:r>
              <a:rPr lang="sv-SE" dirty="0">
                <a:latin typeface="Verdana" pitchFamily="34" charset="0"/>
                <a:ea typeface="Verdana" pitchFamily="34" charset="0"/>
                <a:cs typeface="Verdana" pitchFamily="34" charset="0"/>
              </a:rPr>
              <a:t>Ravelli AC et al. </a:t>
            </a:r>
          </a:p>
          <a:p>
            <a:endParaRPr lang="en-US" dirty="0">
              <a:latin typeface="Verdana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0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651"/>
    </mc:Choice>
    <mc:Fallback>
      <p:transition advTm="1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3614618" y="625128"/>
            <a:ext cx="63579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0" indent="-319088">
              <a:buClr>
                <a:schemeClr val="accent1"/>
              </a:buClr>
              <a:buSzPct val="80000"/>
            </a:pPr>
            <a:r>
              <a:rPr lang="sv-SE" sz="4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Fetal </a:t>
            </a:r>
          </a:p>
          <a:p>
            <a:pPr marL="438150" indent="-319088">
              <a:buClr>
                <a:schemeClr val="accent1"/>
              </a:buClr>
              <a:buSzPct val="80000"/>
            </a:pPr>
            <a:r>
              <a:rPr lang="sv-SE" sz="4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programming</a:t>
            </a:r>
            <a:endParaRPr lang="sv-SE" sz="4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5" cstate="print"/>
          <a:srcRect l="2221" t="1781" r="2294"/>
          <a:stretch>
            <a:fillRect/>
          </a:stretch>
        </p:blipFill>
        <p:spPr bwMode="auto">
          <a:xfrm rot="2956788">
            <a:off x="-68526" y="2286300"/>
            <a:ext cx="5159228" cy="425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4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354"/>
    </mc:Choice>
    <mc:Fallback>
      <p:transition advTm="3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931863" y="841375"/>
            <a:ext cx="43140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 b="1" dirty="0" smtClean="0">
                <a:solidFill>
                  <a:schemeClr val="bg1"/>
                </a:solidFill>
                <a:latin typeface="Verdana" pitchFamily="34" charset="0"/>
              </a:rPr>
              <a:t>Biafra-</a:t>
            </a:r>
            <a:r>
              <a:rPr lang="en-US" sz="4400" b="1" dirty="0" err="1" smtClean="0">
                <a:solidFill>
                  <a:schemeClr val="bg1"/>
                </a:solidFill>
                <a:latin typeface="Verdana" pitchFamily="34" charset="0"/>
              </a:rPr>
              <a:t>krisen</a:t>
            </a:r>
            <a:endParaRPr lang="en-US" sz="4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9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689"/>
    </mc:Choice>
    <mc:Fallback>
      <p:transition advTm="3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4"/>
          <a:stretch>
            <a:fillRect/>
          </a:stretch>
        </p:blipFill>
        <p:spPr bwMode="auto">
          <a:xfrm>
            <a:off x="0" y="-71438"/>
            <a:ext cx="9144000" cy="892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-500063" y="-714375"/>
            <a:ext cx="10144126" cy="8429625"/>
          </a:xfrm>
          <a:prstGeom prst="roundRect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19460" name="テキスト ボックス 1"/>
          <p:cNvSpPr txBox="1">
            <a:spLocks noChangeArrowheads="1"/>
          </p:cNvSpPr>
          <p:nvPr/>
        </p:nvSpPr>
        <p:spPr bwMode="auto">
          <a:xfrm>
            <a:off x="357188" y="-196850"/>
            <a:ext cx="785812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sv-SE" sz="4000" b="1" dirty="0" smtClean="0">
                <a:solidFill>
                  <a:schemeClr val="bg1"/>
                </a:solidFill>
              </a:rPr>
              <a:t>Republiken </a:t>
            </a:r>
            <a:r>
              <a:rPr lang="sv-SE" sz="6600" b="1" dirty="0" smtClean="0">
                <a:solidFill>
                  <a:schemeClr val="bg1"/>
                </a:solidFill>
              </a:rPr>
              <a:t>Biafra</a:t>
            </a:r>
            <a:r>
              <a:rPr lang="sv-SE" sz="4000" b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sv-SE" sz="4000" b="1" dirty="0">
              <a:solidFill>
                <a:schemeClr val="bg1"/>
              </a:solidFill>
              <a:latin typeface="Verdana" pitchFamily="34" charset="0"/>
            </a:endParaRPr>
          </a:p>
          <a:p>
            <a:pPr algn="r" eaLnBrk="1" hangingPunct="1">
              <a:lnSpc>
                <a:spcPct val="150000"/>
              </a:lnSpc>
            </a:pPr>
            <a:r>
              <a:rPr lang="sv-SE" sz="3200" b="1" dirty="0" smtClean="0">
                <a:solidFill>
                  <a:schemeClr val="bg1"/>
                </a:solidFill>
                <a:latin typeface="Verdana" pitchFamily="34" charset="0"/>
              </a:rPr>
              <a:t>Maj </a:t>
            </a:r>
            <a:r>
              <a:rPr lang="sv-SE" sz="3200" b="1" dirty="0">
                <a:solidFill>
                  <a:schemeClr val="bg1"/>
                </a:solidFill>
                <a:latin typeface="Verdana" pitchFamily="34" charset="0"/>
              </a:rPr>
              <a:t>1967</a:t>
            </a:r>
            <a:endParaRPr lang="sv-SE" sz="4000" b="1" dirty="0">
              <a:solidFill>
                <a:schemeClr val="bg1"/>
              </a:solidFill>
              <a:latin typeface="Verdana" pitchFamily="34" charset="0"/>
            </a:endParaRPr>
          </a:p>
          <a:p>
            <a:pPr algn="r" eaLnBrk="1" hangingPunct="1"/>
            <a:endParaRPr lang="sv-SE" dirty="0">
              <a:latin typeface="Verdana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6" cstate="print"/>
          <a:srcRect t="32307"/>
          <a:stretch>
            <a:fillRect/>
          </a:stretch>
        </p:blipFill>
        <p:spPr bwMode="auto">
          <a:xfrm rot="19525819">
            <a:off x="5014415" y="3436108"/>
            <a:ext cx="2887677" cy="1954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5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262"/>
    </mc:Choice>
    <mc:Fallback>
      <p:transition advTm="15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88663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8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316"/>
    </mc:Choice>
    <mc:Fallback>
      <p:transition advTm="1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142875"/>
            <a:ext cx="9501188" cy="71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6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564"/>
    </mc:Choice>
    <mc:Fallback>
      <p:transition advTm="1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54464afb900c88a8_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4681538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55"/>
    </mc:Choice>
    <mc:Fallback>
      <p:transition advTm="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ac1ddfe45c2084a7_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-1571625"/>
            <a:ext cx="5657850" cy="842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2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919"/>
    </mc:Choice>
    <mc:Fallback>
      <p:transition advTm="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mages.biafranigeriaworld.com/BNW-Carlisle-Umunna-Nigeria-Biafra-War-child-casualty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0"/>
            <a:ext cx="4872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5072063" y="357188"/>
            <a:ext cx="342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dist" eaLnBrk="1" hangingPunct="1"/>
            <a:r>
              <a:rPr lang="en-US" sz="2400" b="1" dirty="0" err="1" smtClean="0">
                <a:latin typeface="Verdana" pitchFamily="34" charset="0"/>
              </a:rPr>
              <a:t>Biafrakrisen</a:t>
            </a:r>
            <a:endParaRPr lang="en-US" sz="2400" b="1" dirty="0">
              <a:latin typeface="Verdan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362"/>
    </mc:Choice>
    <mc:Fallback>
      <p:transition advTm="6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52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2910" y="642918"/>
            <a:ext cx="3071834" cy="1071570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Enugu 2009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267"/>
    </mc:Choice>
    <mc:Fallback>
      <p:transition advTm="7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c1ddfe45c2084a7_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"/>
          <a:stretch>
            <a:fillRect/>
          </a:stretch>
        </p:blipFill>
        <p:spPr bwMode="auto">
          <a:xfrm>
            <a:off x="-285750" y="0"/>
            <a:ext cx="485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6"/>
          <p:cNvSpPr txBox="1">
            <a:spLocks noChangeArrowheads="1"/>
          </p:cNvSpPr>
          <p:nvPr/>
        </p:nvSpPr>
        <p:spPr bwMode="auto">
          <a:xfrm>
            <a:off x="5072063" y="357188"/>
            <a:ext cx="342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dist" eaLnBrk="1" hangingPunct="1"/>
            <a:r>
              <a:rPr lang="en-US" sz="2400" b="1" dirty="0" err="1" smtClean="0">
                <a:latin typeface="Verdana" pitchFamily="34" charset="0"/>
              </a:rPr>
              <a:t>Biafrakrisen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572250" y="1143000"/>
            <a:ext cx="500063" cy="35718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3" name="TextBox 10"/>
          <p:cNvSpPr txBox="1">
            <a:spLocks noChangeArrowheads="1"/>
          </p:cNvSpPr>
          <p:nvPr/>
        </p:nvSpPr>
        <p:spPr bwMode="auto">
          <a:xfrm>
            <a:off x="5072063" y="1643063"/>
            <a:ext cx="3429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dist" eaLnBrk="1" hangingPunct="1"/>
            <a:r>
              <a:rPr lang="sv-SE" sz="5400" dirty="0" smtClean="0">
                <a:latin typeface="Verdana" pitchFamily="34" charset="0"/>
              </a:rPr>
              <a:t>Svält</a:t>
            </a:r>
            <a:endParaRPr lang="en-US" sz="3600" dirty="0">
              <a:latin typeface="Verdan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35"/>
    </mc:Choice>
    <mc:Fallback>
      <p:transition advTm="5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moonbattery.com/premature_baby.jpg"/>
          <p:cNvPicPr>
            <a:picLocks noChangeAspect="1" noChangeArrowheads="1"/>
          </p:cNvPicPr>
          <p:nvPr/>
        </p:nvPicPr>
        <p:blipFill>
          <a:blip r:embed="rId5">
            <a:lum contras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0"/>
            <a:ext cx="4857750" cy="743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8"/>
          <p:cNvSpPr txBox="1">
            <a:spLocks noChangeArrowheads="1"/>
          </p:cNvSpPr>
          <p:nvPr/>
        </p:nvSpPr>
        <p:spPr bwMode="auto">
          <a:xfrm>
            <a:off x="5072063" y="357188"/>
            <a:ext cx="342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dist" eaLnBrk="1" hangingPunct="1"/>
            <a:r>
              <a:rPr lang="en-US" sz="2400" b="1" dirty="0" err="1" smtClean="0">
                <a:latin typeface="Verdana" pitchFamily="34" charset="0"/>
              </a:rPr>
              <a:t>Biafrakrisen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572250" y="1143000"/>
            <a:ext cx="500063" cy="35718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572250" y="2786063"/>
            <a:ext cx="500063" cy="35718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8" name="TextBox 12"/>
          <p:cNvSpPr txBox="1">
            <a:spLocks noChangeArrowheads="1"/>
          </p:cNvSpPr>
          <p:nvPr/>
        </p:nvSpPr>
        <p:spPr bwMode="auto">
          <a:xfrm>
            <a:off x="5072063" y="1643063"/>
            <a:ext cx="342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dist" eaLnBrk="1" hangingPunct="1"/>
            <a:r>
              <a:rPr lang="en-US" sz="5400" dirty="0" err="1" smtClean="0">
                <a:latin typeface="Verdana" pitchFamily="34" charset="0"/>
              </a:rPr>
              <a:t>Svält</a:t>
            </a:r>
            <a:endParaRPr lang="en-US" sz="3600" dirty="0">
              <a:latin typeface="Verdana" pitchFamily="34" charset="0"/>
            </a:endParaRPr>
          </a:p>
        </p:txBody>
      </p:sp>
      <p:sp>
        <p:nvSpPr>
          <p:cNvPr id="28679" name="TextBox 13"/>
          <p:cNvSpPr txBox="1">
            <a:spLocks noChangeArrowheads="1"/>
          </p:cNvSpPr>
          <p:nvPr/>
        </p:nvSpPr>
        <p:spPr bwMode="auto">
          <a:xfrm>
            <a:off x="5072063" y="3841750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dist" eaLnBrk="1" hangingPunct="1"/>
            <a:r>
              <a:rPr lang="en-US" sz="2800" b="1" dirty="0">
                <a:latin typeface="Verdana" pitchFamily="34" charset="0"/>
              </a:rPr>
              <a:t>malnutrition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5148263" y="3411538"/>
            <a:ext cx="32400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Verdana" pitchFamily="34" charset="0"/>
              </a:rPr>
              <a:t>fetal 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800"/>
    </mc:Choice>
    <mc:Fallback>
      <p:transition advTm="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Enugu2 (15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12500" r="45313"/>
          <a:stretch>
            <a:fillRect/>
          </a:stretch>
        </p:blipFill>
        <p:spPr bwMode="auto">
          <a:xfrm>
            <a:off x="-428625" y="-793750"/>
            <a:ext cx="5000625" cy="893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8"/>
          <p:cNvSpPr txBox="1">
            <a:spLocks noChangeArrowheads="1"/>
          </p:cNvSpPr>
          <p:nvPr/>
        </p:nvSpPr>
        <p:spPr bwMode="auto">
          <a:xfrm>
            <a:off x="5072063" y="357188"/>
            <a:ext cx="342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dist" eaLnBrk="1" hangingPunct="1"/>
            <a:r>
              <a:rPr lang="en-US" sz="2400" b="1" dirty="0" err="1" smtClean="0">
                <a:latin typeface="Verdana" pitchFamily="34" charset="0"/>
              </a:rPr>
              <a:t>Biafrakrisen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572250" y="1143000"/>
            <a:ext cx="500063" cy="35718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6572250" y="2786063"/>
            <a:ext cx="500063" cy="35718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572250" y="4786313"/>
            <a:ext cx="500063" cy="35718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3" name="TextBox 20"/>
          <p:cNvSpPr txBox="1">
            <a:spLocks noChangeArrowheads="1"/>
          </p:cNvSpPr>
          <p:nvPr/>
        </p:nvSpPr>
        <p:spPr bwMode="auto">
          <a:xfrm>
            <a:off x="5072063" y="1643063"/>
            <a:ext cx="342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dist" eaLnBrk="1" hangingPunct="1"/>
            <a:r>
              <a:rPr lang="en-US" sz="5400" dirty="0" err="1" smtClean="0">
                <a:latin typeface="Verdana" pitchFamily="34" charset="0"/>
              </a:rPr>
              <a:t>Svält</a:t>
            </a:r>
            <a:endParaRPr lang="en-US" sz="3600" dirty="0">
              <a:latin typeface="Verdana" pitchFamily="34" charset="0"/>
            </a:endParaRPr>
          </a:p>
        </p:txBody>
      </p:sp>
      <p:sp>
        <p:nvSpPr>
          <p:cNvPr id="29704" name="TextBox 22"/>
          <p:cNvSpPr txBox="1">
            <a:spLocks noChangeArrowheads="1"/>
          </p:cNvSpPr>
          <p:nvPr/>
        </p:nvSpPr>
        <p:spPr bwMode="auto">
          <a:xfrm>
            <a:off x="5072063" y="5357813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dist" eaLnBrk="1" hangingPunct="1"/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Högt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blodtryck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Verdana" pitchFamily="34" charset="0"/>
              </a:rPr>
              <a:t>&amp; </a:t>
            </a:r>
            <a:r>
              <a:rPr lang="en-US" sz="3600" b="1" dirty="0">
                <a:solidFill>
                  <a:srgbClr val="FF0000"/>
                </a:solidFill>
                <a:latin typeface="Verdana" pitchFamily="34" charset="0"/>
              </a:rPr>
              <a:t>diabetes</a:t>
            </a:r>
            <a:r>
              <a:rPr lang="en-US" sz="4800" b="1" dirty="0">
                <a:solidFill>
                  <a:srgbClr val="FF0000"/>
                </a:solidFill>
                <a:latin typeface="Verdana" pitchFamily="34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9705" name="TextBox 12"/>
          <p:cNvSpPr txBox="1">
            <a:spLocks noChangeArrowheads="1"/>
          </p:cNvSpPr>
          <p:nvPr/>
        </p:nvSpPr>
        <p:spPr bwMode="auto">
          <a:xfrm>
            <a:off x="5072063" y="3841750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dist" eaLnBrk="1" hangingPunct="1"/>
            <a:r>
              <a:rPr lang="en-US" sz="2800" b="1">
                <a:latin typeface="Verdana" pitchFamily="34" charset="0"/>
              </a:rPr>
              <a:t>malnutrition</a:t>
            </a:r>
            <a:endParaRPr lang="en-US" sz="2400" b="1">
              <a:latin typeface="Verdana" pitchFamily="34" charset="0"/>
            </a:endParaRPr>
          </a:p>
        </p:txBody>
      </p:sp>
      <p:sp>
        <p:nvSpPr>
          <p:cNvPr id="29706" name="Rectangle 14"/>
          <p:cNvSpPr>
            <a:spLocks noChangeArrowheads="1"/>
          </p:cNvSpPr>
          <p:nvPr/>
        </p:nvSpPr>
        <p:spPr bwMode="auto">
          <a:xfrm>
            <a:off x="5148263" y="3411538"/>
            <a:ext cx="32400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Verdana" pitchFamily="34" charset="0"/>
              </a:rPr>
              <a:t>fetal </a:t>
            </a:r>
            <a:endParaRPr lang="en-US" sz="28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2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844"/>
    </mc:Choice>
    <mc:Fallback>
      <p:transition advTm="1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931863" y="841375"/>
            <a:ext cx="211468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 b="1" dirty="0" err="1" smtClean="0">
                <a:solidFill>
                  <a:schemeClr val="bg1"/>
                </a:solidFill>
                <a:latin typeface="Verdana" pitchFamily="34" charset="0"/>
              </a:rPr>
              <a:t>Resan</a:t>
            </a:r>
            <a:endParaRPr lang="en-US" sz="4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6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70"/>
    </mc:Choice>
    <mc:Fallback>
      <p:transition advTm="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vreugdenhil.info/www/pics/hyena%27s/hyena%20m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75"/>
            <a:ext cx="9753600" cy="980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9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030"/>
    </mc:Choice>
    <mc:Fallback>
      <p:transition advTm="1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kunskapspriset.se/images/2007/press_finalister/hans_rosling_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75" y="0"/>
            <a:ext cx="13685838" cy="919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角丸四角形吹き出し 8"/>
          <p:cNvSpPr/>
          <p:nvPr/>
        </p:nvSpPr>
        <p:spPr>
          <a:xfrm>
            <a:off x="5643562" y="357188"/>
            <a:ext cx="3284538" cy="3357562"/>
          </a:xfrm>
          <a:prstGeom prst="wedgeRoundRectCallout">
            <a:avLst>
              <a:gd name="adj1" fmla="val -66469"/>
              <a:gd name="adj2" fmla="val 72197"/>
              <a:gd name="adj3" fmla="val 16667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sz="3200" b="1" dirty="0" smtClean="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I bästa fall</a:t>
            </a:r>
            <a:r>
              <a:rPr lang="sv-SE" b="1" dirty="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sv-SE" b="1" dirty="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</a:br>
            <a:r>
              <a:rPr lang="sv-SE" b="1" dirty="0" smtClean="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kommer ni </a:t>
            </a:r>
            <a:r>
              <a:rPr lang="sv-SE" sz="3600" b="1" dirty="0" smtClean="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hem</a:t>
            </a:r>
            <a:r>
              <a:rPr lang="sv-SE" sz="1400" b="1" dirty="0" smtClean="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, </a:t>
            </a:r>
            <a:r>
              <a:rPr lang="sv-SE" b="1" dirty="0" smtClean="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Förhoppningsvis i </a:t>
            </a:r>
            <a:r>
              <a:rPr lang="sv-SE" sz="3200" b="1" dirty="0" smtClean="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ett stycke</a:t>
            </a:r>
            <a:endParaRPr lang="sv-SE" sz="3600" b="1" dirty="0">
              <a:solidFill>
                <a:schemeClr val="tx1"/>
              </a:solidFill>
              <a:latin typeface="Verdana" pitchFamily="34" charset="0"/>
              <a:cs typeface="Arial" pitchFamily="34" charset="0"/>
            </a:endParaRPr>
          </a:p>
          <a:p>
            <a:pPr algn="ctr">
              <a:defRPr/>
            </a:pPr>
            <a:endParaRPr lang="sv-SE" sz="1200" b="1" dirty="0">
              <a:solidFill>
                <a:schemeClr val="tx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4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536"/>
    </mc:Choice>
    <mc:Fallback>
      <p:transition advTm="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eter\Desktop\Desktop\Desktop\Desktop\Desktop\Desktop\TEDx\PIcs\IMG_51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0"/>
            <a:ext cx="10072688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1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166"/>
    </mc:Choice>
    <mc:Fallback>
      <p:transition advTm="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:\4\IMG_01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661988"/>
            <a:ext cx="10025063" cy="751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1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70"/>
    </mc:Choice>
    <mc:Fallback>
      <p:transition advTm="10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931863" y="841375"/>
            <a:ext cx="21339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 b="1" dirty="0" err="1" smtClean="0">
                <a:solidFill>
                  <a:schemeClr val="bg1"/>
                </a:solidFill>
                <a:latin typeface="Verdana" pitchFamily="34" charset="0"/>
              </a:rPr>
              <a:t>Metod</a:t>
            </a:r>
            <a:endParaRPr lang="en-US" sz="4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1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71"/>
    </mc:Choice>
    <mc:Fallback>
      <p:transition advTm="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Enugu3 (9) (Small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3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4109"/>
    </mc:Choice>
    <mc:Fallback>
      <p:transition advTm="3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IMG_579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6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944"/>
    </mc:Choice>
    <mc:Fallback>
      <p:transition advTm="8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Enugu3 (23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8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4840"/>
    </mc:Choice>
    <mc:Fallback>
      <p:transition advTm="2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Enugu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7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666"/>
    </mc:Choice>
    <mc:Fallback>
      <p:transition advTm="3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Enugu2 (17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2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435"/>
    </mc:Choice>
    <mc:Fallback>
      <p:transition advTm="2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IMG_562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178"/>
    </mc:Choice>
    <mc:Fallback>
      <p:transition advTm="2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Enugu3 (2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6"/>
    </mc:Choice>
    <mc:Fallback>
      <p:transition advTm="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konsultati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586"/>
    </mc:Choice>
    <mc:Fallback>
      <p:transition advTm="1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931863" y="841375"/>
            <a:ext cx="28200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 b="1" dirty="0" err="1" smtClean="0">
                <a:solidFill>
                  <a:schemeClr val="bg1"/>
                </a:solidFill>
                <a:latin typeface="Verdana" pitchFamily="34" charset="0"/>
              </a:rPr>
              <a:t>Resultat</a:t>
            </a:r>
            <a:endParaRPr lang="en-US" sz="4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9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66"/>
    </mc:Choice>
    <mc:Fallback>
      <p:transition advTm="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blacky_gu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r="25781"/>
          <a:stretch>
            <a:fillRect/>
          </a:stretch>
        </p:blipFill>
        <p:spPr bwMode="auto">
          <a:xfrm>
            <a:off x="17463" y="2786063"/>
            <a:ext cx="3367087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563888" y="3789040"/>
            <a:ext cx="5040560" cy="1997414"/>
          </a:xfrm>
          <a:prstGeom prst="roundRect">
            <a:avLst/>
          </a:prstGeom>
          <a:solidFill>
            <a:srgbClr val="BFBFBF">
              <a:alpha val="5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826477"/>
              </p:ext>
            </p:extLst>
          </p:nvPr>
        </p:nvGraphicFramePr>
        <p:xfrm>
          <a:off x="3779838" y="4143375"/>
          <a:ext cx="5127942" cy="1446848"/>
        </p:xfrm>
        <a:graphic>
          <a:graphicData uri="http://schemas.openxmlformats.org/drawingml/2006/table">
            <a:tbl>
              <a:tblPr/>
              <a:tblGrid>
                <a:gridCol w="1800225"/>
                <a:gridCol w="2103755"/>
                <a:gridCol w="1223962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1965-67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Barndom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398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1968-70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(Jan)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Fosterliv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292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1971-73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Ej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exponerade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486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68" name="TextBox 27"/>
          <p:cNvSpPr txBox="1">
            <a:spLocks noChangeArrowheads="1"/>
          </p:cNvSpPr>
          <p:nvPr/>
        </p:nvSpPr>
        <p:spPr bwMode="auto">
          <a:xfrm>
            <a:off x="4460875" y="428625"/>
            <a:ext cx="33972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sz="8800" b="1" dirty="0">
                <a:latin typeface="Verdana" pitchFamily="34" charset="0"/>
              </a:rPr>
              <a:t>1339</a:t>
            </a:r>
          </a:p>
          <a:p>
            <a:pPr algn="r" eaLnBrk="1" hangingPunct="1"/>
            <a:r>
              <a:rPr lang="en-US" sz="2400" b="1" dirty="0" err="1" smtClean="0">
                <a:latin typeface="Verdana" pitchFamily="34" charset="0"/>
              </a:rPr>
              <a:t>personer</a:t>
            </a:r>
            <a:endParaRPr lang="en-US" sz="3200" b="1" dirty="0">
              <a:latin typeface="Verdana" pitchFamily="34" charset="0"/>
            </a:endParaRPr>
          </a:p>
        </p:txBody>
      </p:sp>
      <p:sp>
        <p:nvSpPr>
          <p:cNvPr id="49169" name="TextBox 5"/>
          <p:cNvSpPr txBox="1">
            <a:spLocks noChangeArrowheads="1"/>
          </p:cNvSpPr>
          <p:nvPr/>
        </p:nvSpPr>
        <p:spPr bwMode="auto">
          <a:xfrm>
            <a:off x="7667625" y="3789363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i="1"/>
              <a:t>n=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9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143"/>
    </mc:Choice>
    <mc:Fallback>
      <p:transition advTm="50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5" descr="blodtrycksmanschet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27872" r="54419" b="22466"/>
          <a:stretch>
            <a:fillRect/>
          </a:stretch>
        </p:blipFill>
        <p:spPr bwMode="auto">
          <a:xfrm>
            <a:off x="5945188" y="4500563"/>
            <a:ext cx="319881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179" name="グラフ 23"/>
          <p:cNvGraphicFramePr>
            <a:graphicFrameLocks/>
          </p:cNvGraphicFramePr>
          <p:nvPr/>
        </p:nvGraphicFramePr>
        <p:xfrm>
          <a:off x="0" y="-285750"/>
          <a:ext cx="5357813" cy="764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7" imgW="5358848" imgH="7645047" progId="Excel.Chart.8">
                  <p:embed/>
                </p:oleObj>
              </mc:Choice>
              <mc:Fallback>
                <p:oleObj r:id="rId7" imgW="5358848" imgH="764504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0"/>
                        <a:ext cx="5357813" cy="7643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直線コネクタ 46"/>
          <p:cNvCxnSpPr/>
          <p:nvPr/>
        </p:nvCxnSpPr>
        <p:spPr>
          <a:xfrm>
            <a:off x="2305050" y="4876800"/>
            <a:ext cx="1428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181" name="Group 11"/>
          <p:cNvGrpSpPr>
            <a:grpSpLocks/>
          </p:cNvGrpSpPr>
          <p:nvPr/>
        </p:nvGrpSpPr>
        <p:grpSpPr bwMode="auto">
          <a:xfrm>
            <a:off x="2143125" y="357188"/>
            <a:ext cx="2786063" cy="1000125"/>
            <a:chOff x="2500298" y="428604"/>
            <a:chExt cx="2500330" cy="1000134"/>
          </a:xfrm>
        </p:grpSpPr>
        <p:sp>
          <p:nvSpPr>
            <p:cNvPr id="50187" name="正方形/長方形 13"/>
            <p:cNvSpPr>
              <a:spLocks noChangeArrowheads="1"/>
            </p:cNvSpPr>
            <p:nvPr/>
          </p:nvSpPr>
          <p:spPr bwMode="auto">
            <a:xfrm>
              <a:off x="2500298" y="428604"/>
              <a:ext cx="23574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sv-SE" sz="2400" b="1">
                  <a:latin typeface="Verdana" pitchFamily="34" charset="0"/>
                </a:rPr>
                <a:t> </a:t>
              </a:r>
              <a:r>
                <a:rPr lang="sv-SE" sz="2000" b="1">
                  <a:latin typeface="Verdana" pitchFamily="34" charset="0"/>
                </a:rPr>
                <a:t>7</a:t>
              </a:r>
              <a:r>
                <a:rPr lang="sv-SE" sz="2800" b="1">
                  <a:latin typeface="Verdana" pitchFamily="34" charset="0"/>
                </a:rPr>
                <a:t> </a:t>
              </a:r>
            </a:p>
            <a:p>
              <a:pPr algn="ctr"/>
              <a:r>
                <a:rPr lang="sv-SE" sz="1200" b="1">
                  <a:latin typeface="Verdana" pitchFamily="34" charset="0"/>
                </a:rPr>
                <a:t>(</a:t>
              </a:r>
              <a:r>
                <a:rPr lang="en-US" sz="1200" b="1">
                  <a:latin typeface="Verdana" pitchFamily="34" charset="0"/>
                </a:rPr>
                <a:t>4.4 &lt;diff&lt;9.6)</a:t>
              </a:r>
              <a:endParaRPr lang="en-US" b="1">
                <a:latin typeface="Verdana" pitchFamily="34" charset="0"/>
              </a:endParaRPr>
            </a:p>
          </p:txBody>
        </p:sp>
        <p:sp>
          <p:nvSpPr>
            <p:cNvPr id="23" name="Left Brace 22"/>
            <p:cNvSpPr/>
            <p:nvPr/>
          </p:nvSpPr>
          <p:spPr>
            <a:xfrm rot="5400000">
              <a:off x="3643306" y="71416"/>
              <a:ext cx="214315" cy="2500330"/>
            </a:xfrm>
            <a:prstGeom prst="leftBrac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0182" name="Group 12"/>
          <p:cNvGrpSpPr>
            <a:grpSpLocks/>
          </p:cNvGrpSpPr>
          <p:nvPr/>
        </p:nvGrpSpPr>
        <p:grpSpPr bwMode="auto">
          <a:xfrm>
            <a:off x="3000375" y="5140325"/>
            <a:ext cx="2286000" cy="860425"/>
            <a:chOff x="2922623" y="5072074"/>
            <a:chExt cx="2214578" cy="860645"/>
          </a:xfrm>
        </p:grpSpPr>
        <p:sp>
          <p:nvSpPr>
            <p:cNvPr id="50185" name="正方形/長方形 16"/>
            <p:cNvSpPr>
              <a:spLocks noChangeArrowheads="1"/>
            </p:cNvSpPr>
            <p:nvPr/>
          </p:nvSpPr>
          <p:spPr bwMode="auto">
            <a:xfrm>
              <a:off x="2922623" y="5286388"/>
              <a:ext cx="221457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sv-SE" sz="2000" b="1">
                  <a:latin typeface="Verdana" pitchFamily="34" charset="0"/>
                </a:rPr>
                <a:t>4</a:t>
              </a:r>
              <a:r>
                <a:rPr lang="sv-SE" sz="2400" b="1">
                  <a:latin typeface="Verdana" pitchFamily="34" charset="0"/>
                </a:rPr>
                <a:t> </a:t>
              </a:r>
            </a:p>
            <a:p>
              <a:pPr algn="ctr"/>
              <a:r>
                <a:rPr lang="sv-SE" sz="1200" b="1">
                  <a:latin typeface="Verdana" pitchFamily="34" charset="0"/>
                </a:rPr>
                <a:t>(</a:t>
              </a:r>
              <a:r>
                <a:rPr lang="en-US" sz="1200" b="1">
                  <a:latin typeface="Verdana" pitchFamily="34" charset="0"/>
                </a:rPr>
                <a:t>1.3&lt;diff&lt;6.7)</a:t>
              </a:r>
              <a:endParaRPr lang="en-US" sz="2000" b="1">
                <a:latin typeface="Verdana" pitchFamily="34" charset="0"/>
              </a:endParaRPr>
            </a:p>
          </p:txBody>
        </p:sp>
        <p:sp>
          <p:nvSpPr>
            <p:cNvPr id="18" name="Left Brace 17"/>
            <p:cNvSpPr/>
            <p:nvPr/>
          </p:nvSpPr>
          <p:spPr>
            <a:xfrm rot="16200000">
              <a:off x="3928879" y="4358019"/>
              <a:ext cx="214368" cy="1642479"/>
            </a:xfrm>
            <a:prstGeom prst="leftBrac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0184" name="TextBox 10"/>
          <p:cNvSpPr txBox="1">
            <a:spLocks noChangeArrowheads="1"/>
          </p:cNvSpPr>
          <p:nvPr/>
        </p:nvSpPr>
        <p:spPr bwMode="auto">
          <a:xfrm>
            <a:off x="50800" y="6286500"/>
            <a:ext cx="149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latin typeface="Verdana" pitchFamily="34" charset="0"/>
              </a:rPr>
              <a:t>mmHg</a:t>
            </a:r>
            <a:endParaRPr lang="en-US" sz="1200" b="1">
              <a:latin typeface="Verdana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1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858"/>
    </mc:Choice>
    <mc:Fallback>
      <p:transition advTm="15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7" name="グラフ 1"/>
          <p:cNvGraphicFramePr>
            <a:graphicFrameLocks/>
          </p:cNvGraphicFramePr>
          <p:nvPr/>
        </p:nvGraphicFramePr>
        <p:xfrm>
          <a:off x="142875" y="1571625"/>
          <a:ext cx="8072438" cy="464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r:id="rId6" imgW="8077900" imgH="4645555" progId="Excel.Chart.8">
                  <p:embed/>
                </p:oleObj>
              </mc:Choice>
              <mc:Fallback>
                <p:oleObj r:id="rId6" imgW="8077900" imgH="46455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1571625"/>
                        <a:ext cx="8072438" cy="464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traight Connector 6"/>
          <p:cNvSpPr/>
          <p:nvPr/>
        </p:nvSpPr>
        <p:spPr>
          <a:xfrm rot="5400000" flipH="1" flipV="1">
            <a:off x="4107657" y="2035968"/>
            <a:ext cx="285750" cy="1071563"/>
          </a:xfrm>
          <a:prstGeom prst="line">
            <a:avLst/>
          </a:prstGeom>
          <a:noFill/>
          <a:ln w="76200" cap="rnd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2229" name="TextBox 8"/>
          <p:cNvSpPr txBox="1">
            <a:spLocks noChangeArrowheads="1"/>
          </p:cNvSpPr>
          <p:nvPr/>
        </p:nvSpPr>
        <p:spPr bwMode="auto">
          <a:xfrm>
            <a:off x="5051616" y="6237288"/>
            <a:ext cx="4051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sz="1600" b="1" dirty="0">
                <a:latin typeface="Verdana" pitchFamily="34" charset="0"/>
              </a:rPr>
              <a:t>Odds ratio </a:t>
            </a:r>
            <a:r>
              <a:rPr lang="en-US" sz="1600" b="1" dirty="0" err="1" smtClean="0">
                <a:latin typeface="Verdana" pitchFamily="34" charset="0"/>
              </a:rPr>
              <a:t>för</a:t>
            </a:r>
            <a:r>
              <a:rPr lang="en-US" sz="1600" b="1" dirty="0" smtClean="0">
                <a:latin typeface="Verdana" pitchFamily="34" charset="0"/>
              </a:rPr>
              <a:t> </a:t>
            </a:r>
            <a:r>
              <a:rPr lang="en-US" sz="1600" b="1" dirty="0" err="1" smtClean="0">
                <a:latin typeface="Verdana" pitchFamily="34" charset="0"/>
              </a:rPr>
              <a:t>systolisk</a:t>
            </a:r>
            <a:r>
              <a:rPr lang="en-US" sz="1600" b="1" dirty="0" smtClean="0">
                <a:latin typeface="Verdana" pitchFamily="34" charset="0"/>
              </a:rPr>
              <a:t> </a:t>
            </a:r>
            <a:r>
              <a:rPr lang="en-US" sz="1600" b="1" dirty="0" err="1" smtClean="0">
                <a:latin typeface="Verdana" pitchFamily="34" charset="0"/>
              </a:rPr>
              <a:t>hypertoni</a:t>
            </a:r>
            <a:r>
              <a:rPr lang="en-US" sz="1600" b="1" dirty="0">
                <a:latin typeface="Verdana" pitchFamily="34" charset="0"/>
              </a:rPr>
              <a:t/>
            </a:r>
            <a:br>
              <a:rPr lang="en-US" sz="1600" b="1" dirty="0">
                <a:latin typeface="Verdana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Verdana" pitchFamily="34" charset="0"/>
              </a:rPr>
              <a:t>1967 </a:t>
            </a:r>
            <a:r>
              <a:rPr lang="en-US" sz="1200" b="1" dirty="0" err="1" smtClean="0">
                <a:solidFill>
                  <a:schemeClr val="bg1"/>
                </a:solidFill>
                <a:latin typeface="Verdana" pitchFamily="34" charset="0"/>
              </a:rPr>
              <a:t>som</a:t>
            </a:r>
            <a:r>
              <a:rPr lang="en-US" sz="1200" b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Verdana" pitchFamily="34" charset="0"/>
              </a:rPr>
              <a:t>referens</a:t>
            </a:r>
            <a:endParaRPr lang="en-US" sz="1200" b="1" dirty="0">
              <a:latin typeface="Verdana" pitchFamily="34" charset="0"/>
            </a:endParaRPr>
          </a:p>
        </p:txBody>
      </p:sp>
      <p:sp>
        <p:nvSpPr>
          <p:cNvPr id="4" name="Straight Connector 5"/>
          <p:cNvSpPr/>
          <p:nvPr/>
        </p:nvSpPr>
        <p:spPr>
          <a:xfrm rot="5400000" flipH="1" flipV="1">
            <a:off x="2464594" y="2893219"/>
            <a:ext cx="1428750" cy="1071562"/>
          </a:xfrm>
          <a:prstGeom prst="line">
            <a:avLst/>
          </a:prstGeom>
          <a:noFill/>
          <a:ln w="76200" cap="rnd" cmpd="sng" algn="ctr">
            <a:solidFill>
              <a:schemeClr val="bg1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Straight Connector 9"/>
          <p:cNvSpPr/>
          <p:nvPr/>
        </p:nvSpPr>
        <p:spPr>
          <a:xfrm rot="5400000" flipV="1">
            <a:off x="4321969" y="2893219"/>
            <a:ext cx="1928813" cy="1000125"/>
          </a:xfrm>
          <a:prstGeom prst="line">
            <a:avLst/>
          </a:prstGeom>
          <a:noFill/>
          <a:ln w="76200" cap="rnd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10"/>
          <p:cNvSpPr/>
          <p:nvPr/>
        </p:nvSpPr>
        <p:spPr>
          <a:xfrm rot="5400000" flipH="1">
            <a:off x="6072188" y="4071938"/>
            <a:ext cx="428625" cy="1000125"/>
          </a:xfrm>
          <a:prstGeom prst="line">
            <a:avLst/>
          </a:prstGeom>
          <a:noFill/>
          <a:ln w="76200" cap="rnd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8" name="Straight Connector 11"/>
          <p:cNvSpPr/>
          <p:nvPr/>
        </p:nvSpPr>
        <p:spPr>
          <a:xfrm rot="5400000" flipH="1">
            <a:off x="6965157" y="4607719"/>
            <a:ext cx="571500" cy="928687"/>
          </a:xfrm>
          <a:prstGeom prst="line">
            <a:avLst/>
          </a:prstGeom>
          <a:noFill/>
          <a:ln w="76200" cap="rnd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9" name="Straight Connector 4"/>
          <p:cNvSpPr/>
          <p:nvPr/>
        </p:nvSpPr>
        <p:spPr>
          <a:xfrm rot="5400000" flipV="1">
            <a:off x="892969" y="3679032"/>
            <a:ext cx="142875" cy="928687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0" name="Straight Connector 4"/>
          <p:cNvSpPr/>
          <p:nvPr/>
        </p:nvSpPr>
        <p:spPr>
          <a:xfrm rot="5400000" flipH="1" flipV="1">
            <a:off x="2000250" y="3571875"/>
            <a:ext cx="71438" cy="1214438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2236" name="テキスト ボックス 15"/>
          <p:cNvSpPr txBox="1">
            <a:spLocks noChangeArrowheads="1"/>
          </p:cNvSpPr>
          <p:nvPr/>
        </p:nvSpPr>
        <p:spPr bwMode="auto">
          <a:xfrm>
            <a:off x="142875" y="4130675"/>
            <a:ext cx="78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v-SE" b="1">
                <a:latin typeface="Verdana" pitchFamily="34" charset="0"/>
              </a:rPr>
              <a:t>1.01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3786188"/>
            <a:ext cx="785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v-SE" b="1">
                <a:latin typeface="Verdana" pitchFamily="34" charset="0"/>
              </a:rPr>
              <a:t>0.96</a:t>
            </a: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2500313" y="4202113"/>
            <a:ext cx="357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v-SE" b="1">
                <a:latin typeface="Verdana" pitchFamily="34" charset="0"/>
              </a:rPr>
              <a:t>1</a:t>
            </a: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3286125" y="2273300"/>
            <a:ext cx="78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v-SE" b="1">
                <a:latin typeface="Verdana" pitchFamily="34" charset="0"/>
              </a:rPr>
              <a:t>1.58</a:t>
            </a: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4429125" y="1987550"/>
            <a:ext cx="78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v-SE" b="1">
                <a:latin typeface="Verdana" pitchFamily="34" charset="0"/>
              </a:rPr>
              <a:t>1.67</a:t>
            </a:r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4929188" y="4130675"/>
            <a:ext cx="785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v-SE" b="1">
                <a:latin typeface="Verdana" pitchFamily="34" charset="0"/>
              </a:rPr>
              <a:t>0.96</a:t>
            </a: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6858000" y="4416425"/>
            <a:ext cx="78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v-SE" b="1">
                <a:latin typeface="Verdana" pitchFamily="34" charset="0"/>
              </a:rPr>
              <a:t>0.78</a:t>
            </a:r>
          </a:p>
        </p:txBody>
      </p:sp>
      <p:sp>
        <p:nvSpPr>
          <p:cNvPr id="23" name="テキスト ボックス 22"/>
          <p:cNvSpPr txBox="1">
            <a:spLocks noChangeArrowheads="1"/>
          </p:cNvSpPr>
          <p:nvPr/>
        </p:nvSpPr>
        <p:spPr bwMode="auto">
          <a:xfrm>
            <a:off x="7786688" y="5059363"/>
            <a:ext cx="785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sv-SE" b="1">
                <a:latin typeface="Verdana" pitchFamily="34" charset="0"/>
              </a:rPr>
              <a:t>0.54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6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8580"/>
    </mc:Choice>
    <mc:Fallback>
      <p:transition advTm="2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IMG_538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0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140"/>
    </mc:Choice>
    <mc:Fallback>
      <p:transition advTm="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2987824" y="2474480"/>
            <a:ext cx="5460638" cy="2754720"/>
          </a:xfrm>
          <a:prstGeom prst="round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" name="コンテンツ プレースホルダ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67927973"/>
              </p:ext>
            </p:extLst>
          </p:nvPr>
        </p:nvGraphicFramePr>
        <p:xfrm>
          <a:off x="3202147" y="2703141"/>
          <a:ext cx="5030788" cy="2382838"/>
        </p:xfrm>
        <a:graphic>
          <a:graphicData uri="http://schemas.openxmlformats.org/drawingml/2006/table">
            <a:tbl>
              <a:tblPr/>
              <a:tblGrid>
                <a:gridCol w="2022475"/>
                <a:gridCol w="1711325"/>
                <a:gridCol w="1296988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DM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IGT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Barndom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1.88</a:t>
                      </a:r>
                      <a:r>
                        <a:rPr kumimoji="0" lang="sv-S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br>
                        <a:rPr kumimoji="0" lang="sv-S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</a:br>
                      <a:r>
                        <a:rPr kumimoji="0" lang="sv-S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(0.66-5.33)</a:t>
                      </a:r>
                      <a:endParaRPr kumimoji="0" lang="sv-S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1.15</a:t>
                      </a:r>
                      <a:r>
                        <a:rPr kumimoji="0" lang="sv-S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sv-S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</a:br>
                      <a:r>
                        <a:rPr kumimoji="0" lang="sv-S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(0.70-1.86)</a:t>
                      </a:r>
                      <a:r>
                        <a:rPr kumimoji="0" lang="sv-S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sv-S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</a:br>
                      <a:r>
                        <a:rPr kumimoji="0" lang="sv-SE" sz="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()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Fosterliv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3.11</a:t>
                      </a:r>
                      <a:r>
                        <a:rPr kumimoji="0" lang="sv-S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sv-S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</a:br>
                      <a:r>
                        <a:rPr kumimoji="0" lang="sv-S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(1.14-8.51)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1.76</a:t>
                      </a:r>
                      <a:r>
                        <a:rPr kumimoji="0" lang="sv-S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sv-S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</a:br>
                      <a:r>
                        <a:rPr kumimoji="0" lang="sv-S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(1.09-2.85)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Oexponerad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67" name="TextBox 39"/>
          <p:cNvSpPr txBox="1">
            <a:spLocks noChangeArrowheads="1"/>
          </p:cNvSpPr>
          <p:nvPr/>
        </p:nvSpPr>
        <p:spPr bwMode="auto">
          <a:xfrm>
            <a:off x="0" y="622935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sz="1600">
                <a:latin typeface="Verdana" pitchFamily="34" charset="0"/>
              </a:rPr>
              <a:t>Odds ratios of IGT (7.8mmol/L ≤ RPG &lt; 11.0 mmol/L) </a:t>
            </a:r>
            <a:br>
              <a:rPr lang="en-US" sz="1600">
                <a:latin typeface="Verdana" pitchFamily="34" charset="0"/>
              </a:rPr>
            </a:br>
            <a:r>
              <a:rPr lang="en-US" sz="1600">
                <a:latin typeface="Verdana" pitchFamily="34" charset="0"/>
              </a:rPr>
              <a:t>Diabetes Mellitus: (RPG ≥ 11.0 mmol/L) Unexposed group as reference</a:t>
            </a:r>
          </a:p>
        </p:txBody>
      </p:sp>
      <p:pic>
        <p:nvPicPr>
          <p:cNvPr id="53268" name="Picture 2" descr="http://helpfulhospitality.files.wordpress.com/2007/11/lg_coca-cola_classic_bott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9" y="946944"/>
            <a:ext cx="1544637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0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4838"/>
    </mc:Choice>
    <mc:Fallback>
      <p:transition advTm="2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8" descr="http://www.geekologie.com/2007/10/08/animal-sc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615">
            <a:off x="5038165" y="2185521"/>
            <a:ext cx="406717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99602" y="2231434"/>
            <a:ext cx="4248472" cy="2160240"/>
          </a:xfrm>
          <a:prstGeom prst="roundRect">
            <a:avLst/>
          </a:prstGeom>
          <a:solidFill>
            <a:srgbClr val="BFBFBF">
              <a:alpha val="5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17283"/>
              </p:ext>
            </p:extLst>
          </p:nvPr>
        </p:nvGraphicFramePr>
        <p:xfrm>
          <a:off x="899552" y="2518896"/>
          <a:ext cx="4105275" cy="1693228"/>
        </p:xfrm>
        <a:graphic>
          <a:graphicData uri="http://schemas.openxmlformats.org/drawingml/2006/table">
            <a:tbl>
              <a:tblPr/>
              <a:tblGrid>
                <a:gridCol w="2016125"/>
                <a:gridCol w="1152525"/>
                <a:gridCol w="936625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Barndom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1.02</a:t>
                      </a:r>
                      <a:b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</a:br>
                      <a:r>
                        <a:rPr kumimoji="0" lang="sv-S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(0.77-1.34)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62%</a:t>
                      </a:r>
                      <a:b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</a:br>
                      <a:endParaRPr kumimoji="0" lang="sv-S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Fosterliv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1.41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(1.03-1.93)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69%</a:t>
                      </a:r>
                      <a:b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</a:br>
                      <a:endParaRPr kumimoji="0" lang="sv-S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Oexponerad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62%</a:t>
                      </a:r>
                      <a:endParaRPr kumimoji="0" lang="sv-S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289" name="Rectangle 5"/>
          <p:cNvSpPr>
            <a:spLocks noChangeArrowheads="1"/>
          </p:cNvSpPr>
          <p:nvPr/>
        </p:nvSpPr>
        <p:spPr bwMode="auto">
          <a:xfrm>
            <a:off x="107999" y="6093296"/>
            <a:ext cx="5472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sv-SE" b="1" dirty="0">
                <a:latin typeface="Verdana" pitchFamily="34" charset="0"/>
              </a:rPr>
              <a:t>OR </a:t>
            </a:r>
            <a:r>
              <a:rPr lang="sv-SE" b="1" dirty="0" smtClean="0">
                <a:latin typeface="Verdana" pitchFamily="34" charset="0"/>
              </a:rPr>
              <a:t>och prevalens  </a:t>
            </a:r>
            <a:r>
              <a:rPr lang="sv-SE" b="1" dirty="0">
                <a:latin typeface="Verdana" pitchFamily="34" charset="0"/>
              </a:rPr>
              <a:t>BMI&gt;25 kg/m</a:t>
            </a:r>
            <a:r>
              <a:rPr lang="sv-SE" b="1" baseline="30000" dirty="0">
                <a:latin typeface="Verdana" pitchFamily="34" charset="0"/>
              </a:rPr>
              <a:t>3</a:t>
            </a:r>
            <a:r>
              <a:rPr lang="ja-JP" altLang="en-US" baseline="30000" dirty="0">
                <a:latin typeface="Verdana" pitchFamily="34" charset="0"/>
              </a:rPr>
              <a:t>　</a:t>
            </a:r>
            <a:r>
              <a:rPr lang="en-US" altLang="ja-JP" dirty="0" err="1" smtClean="0">
                <a:latin typeface="Verdana" pitchFamily="34" charset="0"/>
              </a:rPr>
              <a:t>Oexponerade</a:t>
            </a:r>
            <a:r>
              <a:rPr lang="en-US" altLang="ja-JP" dirty="0" smtClean="0">
                <a:latin typeface="Verdana" pitchFamily="34" charset="0"/>
              </a:rPr>
              <a:t> (1971-73</a:t>
            </a:r>
            <a:r>
              <a:rPr lang="en-US" altLang="ja-JP" dirty="0">
                <a:latin typeface="Verdana" pitchFamily="34" charset="0"/>
              </a:rPr>
              <a:t>) </a:t>
            </a:r>
            <a:r>
              <a:rPr lang="en-US" altLang="ja-JP" dirty="0" err="1" smtClean="0">
                <a:latin typeface="Verdana" pitchFamily="34" charset="0"/>
              </a:rPr>
              <a:t>som</a:t>
            </a:r>
            <a:r>
              <a:rPr lang="en-US" altLang="ja-JP" dirty="0" smtClean="0">
                <a:latin typeface="Verdana" pitchFamily="34" charset="0"/>
              </a:rPr>
              <a:t> </a:t>
            </a:r>
            <a:r>
              <a:rPr lang="en-US" altLang="ja-JP" dirty="0" err="1" smtClean="0">
                <a:latin typeface="Verdana" pitchFamily="34" charset="0"/>
              </a:rPr>
              <a:t>referens</a:t>
            </a:r>
            <a:endParaRPr lang="sv-SE" dirty="0">
              <a:latin typeface="Verdana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7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601"/>
    </mc:Choice>
    <mc:Fallback>
      <p:transition advTm="2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1331640" y="841375"/>
            <a:ext cx="30492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sz="4400" b="1" dirty="0" err="1" smtClean="0">
                <a:solidFill>
                  <a:schemeClr val="bg1"/>
                </a:solidFill>
                <a:latin typeface="Verdana" pitchFamily="34" charset="0"/>
              </a:rPr>
              <a:t>Relevans</a:t>
            </a:r>
            <a:endParaRPr lang="en-US" sz="4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8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547"/>
    </mc:Choice>
    <mc:Fallback>
      <p:transition advTm="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vlc.uwaterloo.ca/biology475/Emerging_Diseases/Virus_hemorrhagic/ebo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888"/>
            <a:ext cx="9144000" cy="711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992"/>
    </mc:Choice>
    <mc:Fallback>
      <p:transition advTm="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http://www.splotchy.com/images/blog/uncon/pil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214438"/>
            <a:ext cx="7900987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537"/>
    </mc:Choice>
    <mc:Fallback>
      <p:transition advTm="7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http://lh5.ggpht.com/_3esu2kGD6Z4/RwQiodSfgPI/AAAAAAAAETc/AqTLAH-oavk/IMG_52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6"/>
          <a:stretch>
            <a:fillRect/>
          </a:stretch>
        </p:blipFill>
        <p:spPr bwMode="auto">
          <a:xfrm>
            <a:off x="-2214563" y="-1588"/>
            <a:ext cx="8572501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5562426" y="3471069"/>
            <a:ext cx="2714625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sz="11500" b="1" dirty="0" smtClean="0">
                <a:latin typeface="Verdana" pitchFamily="34" charset="0"/>
              </a:rPr>
              <a:t>80</a:t>
            </a:r>
            <a:endParaRPr lang="en-US" sz="3200" dirty="0">
              <a:latin typeface="Verdana" pitchFamily="34" charset="0"/>
            </a:endParaRPr>
          </a:p>
        </p:txBody>
      </p:sp>
      <p:sp>
        <p:nvSpPr>
          <p:cNvPr id="59397" name="TextBox 5"/>
          <p:cNvSpPr txBox="1">
            <a:spLocks noChangeArrowheads="1"/>
          </p:cNvSpPr>
          <p:nvPr/>
        </p:nvSpPr>
        <p:spPr bwMode="auto">
          <a:xfrm>
            <a:off x="8154714" y="4464670"/>
            <a:ext cx="64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Verdana" pitchFamily="34" charset="0"/>
              </a:rPr>
              <a:t>%</a:t>
            </a:r>
            <a:endParaRPr lang="en-US" sz="2000" b="1" dirty="0">
              <a:latin typeface="Verdana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5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476"/>
    </mc:Choice>
    <mc:Fallback>
      <p:transition advTm="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michellegallen.com/uploaded_images/pigs-heart_sxc-7872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485">
            <a:off x="6024563" y="-669925"/>
            <a:ext cx="6375400" cy="850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4"/>
          <p:cNvSpPr txBox="1">
            <a:spLocks noChangeArrowheads="1"/>
          </p:cNvSpPr>
          <p:nvPr/>
        </p:nvSpPr>
        <p:spPr bwMode="auto">
          <a:xfrm>
            <a:off x="1088107" y="1449388"/>
            <a:ext cx="5572125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1500" b="1" dirty="0" smtClean="0">
                <a:latin typeface="Verdana" pitchFamily="34" charset="0"/>
              </a:rPr>
              <a:t>85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60420" name="TextBox 5"/>
          <p:cNvSpPr txBox="1">
            <a:spLocks noChangeArrowheads="1"/>
          </p:cNvSpPr>
          <p:nvPr/>
        </p:nvSpPr>
        <p:spPr bwMode="auto">
          <a:xfrm>
            <a:off x="3220268" y="1752997"/>
            <a:ext cx="64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Verdana" pitchFamily="34" charset="0"/>
              </a:rPr>
              <a:t>%</a:t>
            </a:r>
            <a:endParaRPr lang="en-US" sz="2000" b="1" dirty="0">
              <a:latin typeface="Verdan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1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101"/>
    </mc:Choice>
    <mc:Fallback>
      <p:transition advTm="1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8"/>
          <p:cNvSpPr txBox="1">
            <a:spLocks noChangeArrowheads="1"/>
          </p:cNvSpPr>
          <p:nvPr/>
        </p:nvSpPr>
        <p:spPr bwMode="auto">
          <a:xfrm>
            <a:off x="4461569" y="1450975"/>
            <a:ext cx="500697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5400" b="1" dirty="0" err="1" smtClean="0">
                <a:latin typeface="Verdana" pitchFamily="34" charset="0"/>
              </a:rPr>
              <a:t>Ledande</a:t>
            </a:r>
            <a:endParaRPr lang="en-US" sz="2800" dirty="0" smtClean="0">
              <a:latin typeface="Verdana" pitchFamily="34" charset="0"/>
            </a:endParaRPr>
          </a:p>
          <a:p>
            <a:pPr eaLnBrk="1" hangingPunct="1"/>
            <a:r>
              <a:rPr lang="en-US" sz="2800" dirty="0" err="1" smtClean="0">
                <a:latin typeface="Verdana" pitchFamily="34" charset="0"/>
              </a:rPr>
              <a:t>dödsorsaken</a:t>
            </a:r>
            <a:r>
              <a:rPr lang="en-US" sz="2800" dirty="0" smtClean="0">
                <a:latin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</a:rPr>
              <a:t>i</a:t>
            </a:r>
            <a:r>
              <a:rPr lang="en-US" sz="2800" dirty="0" smtClean="0">
                <a:latin typeface="Verdana" pitchFamily="34" charset="0"/>
              </a:rPr>
              <a:t> </a:t>
            </a:r>
          </a:p>
          <a:p>
            <a:pPr eaLnBrk="1" hangingPunct="1"/>
            <a:r>
              <a:rPr lang="en-US" sz="2800" dirty="0" err="1" smtClean="0">
                <a:latin typeface="Verdana" pitchFamily="34" charset="0"/>
              </a:rPr>
              <a:t>utvecklingsländer</a:t>
            </a:r>
            <a:endParaRPr lang="en-US" sz="2800" dirty="0">
              <a:latin typeface="Verdana" pitchFamily="34" charset="0"/>
            </a:endParaRPr>
          </a:p>
        </p:txBody>
      </p:sp>
      <p:pic>
        <p:nvPicPr>
          <p:cNvPr id="61443" name="Picture 2" descr="http://www.michellegallen.com/uploaded_images/pigs-heart_sxc-7872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485">
            <a:off x="-3041650" y="-669925"/>
            <a:ext cx="6375400" cy="850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34392"/>
      </p:ext>
    </p:extLst>
  </p:cSld>
  <p:clrMapOvr>
    <a:masterClrMapping/>
  </p:clrMapOvr>
  <p:transition spd="slow" advTm="7303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bab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179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5"/>
          <p:cNvSpPr txBox="1">
            <a:spLocks noChangeArrowheads="1"/>
          </p:cNvSpPr>
          <p:nvPr/>
        </p:nvSpPr>
        <p:spPr bwMode="auto">
          <a:xfrm>
            <a:off x="975791" y="1621249"/>
            <a:ext cx="91408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solidFill>
                  <a:schemeClr val="bg1"/>
                </a:solidFill>
                <a:latin typeface="Verdana" pitchFamily="34" charset="0"/>
              </a:rPr>
              <a:t>20 </a:t>
            </a:r>
            <a:r>
              <a:rPr lang="en-US" sz="6000" b="1" dirty="0" err="1" smtClean="0">
                <a:solidFill>
                  <a:schemeClr val="bg1"/>
                </a:solidFill>
                <a:latin typeface="Verdana" pitchFamily="34" charset="0"/>
              </a:rPr>
              <a:t>miljoner</a:t>
            </a:r>
            <a:endParaRPr lang="en-US" sz="28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2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6037"/>
    </mc:Choice>
    <mc:Fallback>
      <p:transition advTm="3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9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73"/>
    </mc:Choice>
    <mc:Fallback>
      <p:transition advTm="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IMG_5657 - コピー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7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198"/>
    </mc:Choice>
    <mc:Fallback>
      <p:transition advTm="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0" descr="pregna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0"/>
            <a:ext cx="7080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6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607">
        <p:fade/>
      </p:transition>
    </mc:Choice>
    <mc:Fallback>
      <p:transition spd="med" advTm="10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" descr="pregna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0"/>
            <a:ext cx="7080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-785813" y="-214313"/>
            <a:ext cx="7500938" cy="735806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0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779">
        <p:cut/>
      </p:transition>
    </mc:Choice>
    <mc:Fallback>
      <p:transition advTm="77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971600" y="859359"/>
            <a:ext cx="36038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sv-SE" sz="4400" b="1" dirty="0" smtClean="0">
                <a:solidFill>
                  <a:schemeClr val="bg1"/>
                </a:solidFill>
                <a:latin typeface="Verdana" pitchFamily="34" charset="0"/>
              </a:rPr>
              <a:t>Slutligen...</a:t>
            </a:r>
            <a:endParaRPr lang="en-US" sz="4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3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353"/>
    </mc:Choice>
    <mc:Fallback>
      <p:transition advTm="1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\Dropbox\backup\phD registrering\bilder\IMG_5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8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4"/>
    </mc:Choice>
    <mc:Fallback>
      <p:transition advTm="10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\Dropbox\backup\phD registrering\bilder\IMG_5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9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247"/>
    </mc:Choice>
    <mc:Fallback>
      <p:transition advTm="17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\Downloads\IMG_5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7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387"/>
    </mc:Choice>
    <mc:Fallback>
      <p:transition advTm="2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\Dropbox\backup\phD registrering\bilder\IMG_50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/>
          <a:stretch/>
        </p:blipFill>
        <p:spPr bwMode="auto">
          <a:xfrm>
            <a:off x="0" y="0"/>
            <a:ext cx="10188624" cy="89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7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9472"/>
    </mc:Choice>
    <mc:Fallback>
      <p:transition advTm="4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\Dropbox\backup\phD registrering\bilder\pris_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77072"/>
            <a:ext cx="5066767" cy="231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96" y="476672"/>
            <a:ext cx="4032448" cy="303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6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8221"/>
    </mc:Choice>
    <mc:Fallback>
      <p:transition advTm="7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t="8548" r="40825" b="5196"/>
          <a:stretch/>
        </p:blipFill>
        <p:spPr bwMode="auto">
          <a:xfrm>
            <a:off x="0" y="116632"/>
            <a:ext cx="5938867" cy="630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644008" y="4077072"/>
            <a:ext cx="180020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5538" name="Picture 2" descr="http://www.newyorkpersonalinjuryattorneyblog.com/wp-content/uploads/2010/08/NewYorkTimes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0345">
            <a:off x="5419905" y="3795567"/>
            <a:ext cx="30099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6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255"/>
    </mc:Choice>
    <mc:Fallback>
      <p:transition advTm="68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7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751"/>
    </mc:Choice>
    <mc:Fallback>
      <p:transition advTm="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a076b9f0c89aa874_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0" y="0"/>
            <a:ext cx="1003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00100" y="642918"/>
            <a:ext cx="3071834" cy="1071570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Enugu 1969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945"/>
    </mc:Choice>
    <mc:Fallback>
      <p:transition advTm="10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84129" y="5035823"/>
            <a:ext cx="1656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sv-SE" sz="4400" b="1" dirty="0" smtClean="0">
                <a:solidFill>
                  <a:schemeClr val="bg1"/>
                </a:solidFill>
                <a:latin typeface="Verdana" pitchFamily="34" charset="0"/>
              </a:rPr>
              <a:t>Tack</a:t>
            </a:r>
            <a:endParaRPr lang="en-US" sz="4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50"/>
    </mc:Choice>
    <mc:Fallback>
      <p:transition advTm="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ad5b3a74d143fda_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075" y="0"/>
            <a:ext cx="9998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00034" y="5000636"/>
            <a:ext cx="4643438" cy="1071570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Hälsoeffekter</a:t>
            </a:r>
            <a:r>
              <a:rPr lang="en-US" sz="2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idag</a:t>
            </a:r>
            <a:r>
              <a:rPr lang="en-US" sz="2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5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486"/>
    </mc:Choice>
    <mc:Fallback>
      <p:transition advTm="10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ttp://www.archives.gov/research/ww2/photos/images/ww2-1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988" y="0"/>
            <a:ext cx="9551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2" descr="http://www.mrx.no/albums/Hungary-Budapest-June-2005/The_second_world_wa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AutoShape 4" descr="http://www.mrx.no/albums/Hungary-Budapest-June-2005/The_second_world_wa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28662" y="5286388"/>
            <a:ext cx="2428892" cy="1071570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WWII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2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35"/>
    </mc:Choice>
    <mc:Fallback>
      <p:transition advTm="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privateletters.net/MAPS/ETO/2_AlliedGainsInEurope1944.bmp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2052" r="1563" b="1463"/>
          <a:stretch>
            <a:fillRect/>
          </a:stretch>
        </p:blipFill>
        <p:spPr bwMode="auto">
          <a:xfrm>
            <a:off x="0" y="0"/>
            <a:ext cx="9144000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>
            <a:off x="2714625" y="-857250"/>
            <a:ext cx="428625" cy="100012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000760" y="5357826"/>
            <a:ext cx="2428892" cy="1071570"/>
          </a:xfrm>
          <a:prstGeom prst="roundRect">
            <a:avLst/>
          </a:prstGeom>
          <a:solidFill>
            <a:srgbClr val="000000">
              <a:alpha val="36863"/>
            </a:srgb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Holland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996"/>
    </mc:Choice>
    <mc:Fallback>
      <p:transition advTm="1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497 L -2.5E-6 0.3080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349</Words>
  <Application>Microsoft Office PowerPoint</Application>
  <PresentationFormat>On-screen Show (4:3)</PresentationFormat>
  <Paragraphs>164</Paragraphs>
  <Slides>60</Slides>
  <Notes>48</Notes>
  <HiddenSlides>0</HiddenSlides>
  <MMClips>60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Microsoft Excel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P</cp:lastModifiedBy>
  <cp:revision>25</cp:revision>
  <dcterms:created xsi:type="dcterms:W3CDTF">2013-02-21T16:29:38Z</dcterms:created>
  <dcterms:modified xsi:type="dcterms:W3CDTF">2013-02-22T19:36:58Z</dcterms:modified>
</cp:coreProperties>
</file>